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57" r:id="rId4"/>
    <p:sldId id="265" r:id="rId5"/>
    <p:sldId id="258" r:id="rId6"/>
    <p:sldId id="266" r:id="rId7"/>
    <p:sldId id="259" r:id="rId8"/>
    <p:sldId id="267" r:id="rId9"/>
    <p:sldId id="263" r:id="rId10"/>
    <p:sldId id="269" r:id="rId11"/>
    <p:sldId id="260" r:id="rId12"/>
    <p:sldId id="270" r:id="rId13"/>
    <p:sldId id="261" r:id="rId14"/>
    <p:sldId id="271" r:id="rId15"/>
    <p:sldId id="262" r:id="rId16"/>
    <p:sldId id="268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EF14E-3450-4EC9-B896-2ABD73A62366}" type="datetimeFigureOut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093C3-DD36-43E6-996F-BC7512FC67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362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A0230-6CC1-445E-82FB-60245AF763B2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632-2AA8-46A7-8F4D-5A0BA683FE43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682F9-0881-4FE9-BD87-A71511704102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4C36-D505-4EB0-9989-25B9029FAC1A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9AC9-163F-44B7-990C-34A062297D94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B524C-AA57-4D6A-8901-4435364D547A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7FFF-8750-481C-97A6-7700522EE19B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302B-A8DA-46C4-9164-D2D41285535C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BED8-EB18-49C5-9450-71F38A23D740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EFBA-B23D-4D7B-B438-B8173DF4281B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F1EC-6955-4BC0-8CDD-BB0027B984DE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B45A9-C149-4A5F-98AB-C0AC81AD5ECC}" type="datetime1">
              <a:rPr lang="en-US" smtClean="0"/>
              <a:pPr/>
              <a:t>7/4/2019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:\Desktop\Images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38862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62149"/>
            <a:ext cx="7848600" cy="2533651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</a:t>
            </a:r>
            <a:b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vis-à-vis</a:t>
            </a:r>
            <a:b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Role of Company Secretary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495800"/>
            <a:ext cx="8077200" cy="2286000"/>
          </a:xfrm>
        </p:spPr>
        <p:txBody>
          <a:bodyPr>
            <a:normAutofit fontScale="92500" lnSpcReduction="20000"/>
          </a:bodyPr>
          <a:lstStyle/>
          <a:p>
            <a:pPr algn="r"/>
            <a:endParaRPr lang="en-I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I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Kiran M. Chitale</a:t>
            </a:r>
          </a:p>
          <a:p>
            <a:pPr algn="r"/>
            <a:r>
              <a:rPr lang="en-IN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B.Com., LLB., FCS</a:t>
            </a:r>
          </a:p>
          <a:p>
            <a:pPr algn="l"/>
            <a:endParaRPr lang="en-I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IN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Disclaimers: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for images : </a:t>
            </a:r>
            <a:r>
              <a:rPr lang="en-IN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www.google.co.in</a:t>
            </a:r>
            <a:r>
              <a:rPr lang="en-IN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All IPR is owned by respective owner.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presentation includes personal views of the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88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Pros - Cons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20205948"/>
              </p:ext>
            </p:extLst>
          </p:nvPr>
        </p:nvGraphicFramePr>
        <p:xfrm>
          <a:off x="457200" y="1066800"/>
          <a:ext cx="8229600" cy="5328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Sr.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upgrade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Cost/ Funding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fast pace and more accuracy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Expectations of response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 up/ Pre-supposes use of technology by all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tasks taken care by machine/ computer program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Possibly no more jobs for basic areas of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tasks that get automated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paper work/ Simplification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availability 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strategic/ more important work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analytics/ Automation in legal research/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governance/ reminders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compliances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(Increased responsibility to apply/</a:t>
                      </a:r>
                      <a:r>
                        <a:rPr lang="en-IN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make use of such data for enhancing governance)</a:t>
                      </a:r>
                      <a:endParaRPr lang="en-US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time/ energy spent for administrative tasks/ paper work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cannot act beyond the program  coded walls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job</a:t>
                      </a:r>
                      <a:r>
                        <a:rPr lang="en-IN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opportunities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(Learning technology tools)</a:t>
                      </a:r>
                      <a:endParaRPr lang="en-US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updates/ actions for clients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803702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304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83788978"/>
              </p:ext>
            </p:extLst>
          </p:nvPr>
        </p:nvGraphicFramePr>
        <p:xfrm>
          <a:off x="440139" y="1781033"/>
          <a:ext cx="8229600" cy="3781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7487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Sr.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Actions converted</a:t>
                      </a:r>
                      <a:r>
                        <a:rPr lang="en-IN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AI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Actions NOT converted to AI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115">
                <a:tc>
                  <a:txBody>
                    <a:bodyPr/>
                    <a:lstStyle/>
                    <a:p>
                      <a:pPr marL="0" indent="0" algn="ctr">
                        <a:buClrTx/>
                        <a:buFont typeface="+mj-lt"/>
                        <a:buNone/>
                      </a:pPr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Drafting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resolutions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detailed minutes based on discussion in the meeting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8735">
                <a:tc>
                  <a:txBody>
                    <a:bodyPr/>
                    <a:lstStyle/>
                    <a:p>
                      <a:pPr marL="0" indent="0" algn="ctr">
                        <a:buClrTx/>
                        <a:buFont typeface="+mj-lt"/>
                        <a:buNone/>
                      </a:pPr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Record keeping based o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data input available in electronic format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Review/ Audit/ Confirmation/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Validation of records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5115">
                <a:tc>
                  <a:txBody>
                    <a:bodyPr/>
                    <a:lstStyle/>
                    <a:p>
                      <a:pPr marL="0" indent="0" algn="ctr">
                        <a:buClrTx/>
                        <a:buFont typeface="+mj-lt"/>
                        <a:buNone/>
                      </a:pPr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Drafting of standard letters to Stock Exchanges/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SEBI, etc.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and timeliness of response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ensure compliance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5115">
                <a:tc>
                  <a:txBody>
                    <a:bodyPr/>
                    <a:lstStyle/>
                    <a:p>
                      <a:pPr marL="0" indent="0" algn="ctr">
                        <a:buClrTx/>
                        <a:buFont typeface="+mj-lt"/>
                        <a:buNone/>
                      </a:pPr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Filling up of forms based on inputs available to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system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Review/ Validation/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Authentication/ Timeliness of reporting/ filing 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199" y="5638800"/>
            <a:ext cx="8277225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illustrative; need to expand to other areas of work for a CS.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to have attitude that would drive us to go digital. </a:t>
            </a:r>
          </a:p>
        </p:txBody>
      </p:sp>
      <p:pic>
        <p:nvPicPr>
          <p:cNvPr id="7" name="Picture 2" descr="H:\Desktop\Images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228600"/>
            <a:ext cx="822960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.</a:t>
            </a:r>
            <a:fld id="{B6F15528-21DE-4FAA-801E-634DDDAF4B2B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796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esktop\Images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56303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5715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Human intervention to stay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923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CS to continue adding value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Advisory services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Use of data analysis for better governance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Representing before authorities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Certification and audit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Completing compliance through digitization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Interpretation of law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Stakeholder engagement/ management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Other services e.g. Valuer, Arbitrator, etc.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56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Humble Suggestions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To deliberate areas of work that can be deployed through use of AI/ machine learning/ digital, etc.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To engage with start-ups to build applications suitable for Company Secretaries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To have execution focus and focus on quick action to have small wins/ low hanging fruits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329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09800"/>
            <a:ext cx="7543800" cy="3276599"/>
          </a:xfrm>
        </p:spPr>
        <p:txBody>
          <a:bodyPr>
            <a:normAutofit fontScale="92500" lnSpcReduction="20000"/>
          </a:bodyPr>
          <a:lstStyle/>
          <a:p>
            <a:pPr marL="457200" lvl="1" indent="0" algn="ctr">
              <a:buNone/>
            </a:pPr>
            <a:r>
              <a:rPr lang="en-IN" sz="360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cannot match professionalism, experience, judgement, knowhow and skills</a:t>
            </a:r>
          </a:p>
          <a:p>
            <a:pPr marL="457200" lvl="1" indent="0" algn="ctr">
              <a:buNone/>
            </a:pPr>
            <a:endParaRPr lang="en-I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r>
              <a:rPr lang="en-IN" sz="3600" dirty="0">
                <a:latin typeface="Arial" panose="020B0604020202020204" pitchFamily="34" charset="0"/>
                <a:cs typeface="Arial" panose="020B0604020202020204" pitchFamily="34" charset="0"/>
              </a:rPr>
              <a:t>On a lighter note: Artificial intelligence cannot match natural stupidity either </a:t>
            </a:r>
            <a:r>
              <a:rPr lang="en-IN" sz="3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</a:t>
            </a:r>
            <a:endParaRPr lang="en-I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:\Desktop\Images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271" y="304800"/>
            <a:ext cx="75438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60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Volvo Car – Takes Interview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37661086"/>
              </p:ext>
            </p:extLst>
          </p:nvPr>
        </p:nvGraphicFramePr>
        <p:xfrm>
          <a:off x="1157288" y="1997075"/>
          <a:ext cx="3232150" cy="958850"/>
        </p:xfrm>
        <a:graphic>
          <a:graphicData uri="http://schemas.openxmlformats.org/presentationml/2006/ole">
            <p:oleObj spid="_x0000_s1025" name="Packager Shell Object" showAsIcon="1" r:id="rId3" imgW="3979080" imgH="685440" progId="Package">
              <p:embed/>
            </p:oleObj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309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77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esktop\Images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91106"/>
            <a:ext cx="6553200" cy="467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68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What is Artificial Intelligence 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032" y="1600201"/>
            <a:ext cx="4257367" cy="3203376"/>
          </a:xfrm>
        </p:spPr>
        <p:txBody>
          <a:bodyPr>
            <a:no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Theory and Development of computer systems 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System is able to perform tasks normally requiring human intelligence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Examples: visual perception, speech recognition, decision-making, and translation between languages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033" y="5029200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Online Oxford Dictionaries (https://en.oxforddictionaries.com/definition/artificial_intelligence)</a:t>
            </a:r>
          </a:p>
        </p:txBody>
      </p:sp>
      <p:pic>
        <p:nvPicPr>
          <p:cNvPr id="7170" name="Picture 2" descr="H:\Desktop\Image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85925"/>
            <a:ext cx="3810001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033" y="5562600"/>
            <a:ext cx="8229599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simple terms it is a computer program designed to perform designated tasks to replace human intervention to some extent.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261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esktop\Imag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4676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334000"/>
            <a:ext cx="74676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Q.   : Are you concerned about increase in AI ?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Ans : No, I’m concerned about decrease in real intelligence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0018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92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Where are we today 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Are majority tasks of a Company Secretary carried through deployment of Artificial Intelligence (“AI”) ?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Why ?</a:t>
            </a:r>
          </a:p>
          <a:p>
            <a:pPr lvl="1" algn="just">
              <a:spcBef>
                <a:spcPts val="800"/>
              </a:spcBef>
              <a:spcAft>
                <a:spcPts val="800"/>
              </a:spcAft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Does the technology exist?</a:t>
            </a:r>
          </a:p>
          <a:p>
            <a:pPr lvl="1" algn="just">
              <a:spcBef>
                <a:spcPts val="800"/>
              </a:spcBef>
              <a:spcAft>
                <a:spcPts val="800"/>
              </a:spcAft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Do we have domain experts?</a:t>
            </a:r>
          </a:p>
          <a:p>
            <a:pPr lvl="1" algn="just">
              <a:spcBef>
                <a:spcPts val="800"/>
              </a:spcBef>
              <a:spcAft>
                <a:spcPts val="800"/>
              </a:spcAft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Do we have enough skills and funding to use AI more and more?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562600"/>
            <a:ext cx="7772400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Largely speaking, there is no drive for shifting suitable work carried out by Company Secretaries to Artificial Intelligence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79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esktop\Images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1" y="442913"/>
            <a:ext cx="67056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410200"/>
            <a:ext cx="670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We are looking for someone with your exact qualifications, but a mechanical version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661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762000"/>
          </a:xfrm>
        </p:spPr>
        <p:txBody>
          <a:bodyPr>
            <a:normAutofit/>
          </a:bodyPr>
          <a:lstStyle/>
          <a:p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Where would we want to be 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48000"/>
            <a:ext cx="7391400" cy="2819400"/>
          </a:xfrm>
        </p:spPr>
        <p:txBody>
          <a:bodyPr>
            <a:normAutofit fontScale="77500" lnSpcReduction="20000"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Through use of AI, a Company Secretary (“CS”) should be freed up from most of his routine/ recurring/ usual tasks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Technology should assist a CS to perform such tasks or action at fast speed and with accuracy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Contribute more towards actions that require human intelligence/ actions and behaviours that cannot be performed by machines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 descr="H:\Desktop\Images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7467600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definitely great value attached to use of AI – which needs focus and investment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70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esktop\Images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1"/>
            <a:ext cx="835273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343400"/>
            <a:ext cx="266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Robot : I wonder whose job I will take first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4343400"/>
            <a:ext cx="2590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You could never do my job</a:t>
            </a:r>
          </a:p>
          <a:p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4343400"/>
            <a:ext cx="243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You are not doing anything.</a:t>
            </a:r>
          </a:p>
          <a:p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Let that sink in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340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Some more examples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Amazon Alexa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Google Home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Apple Siri 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A video game where computer acts as another player/ opponent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836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726</Words>
  <Application>Microsoft Office PowerPoint</Application>
  <PresentationFormat>On-screen Show (4:3)</PresentationFormat>
  <Paragraphs>121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Packager Shell Object</vt:lpstr>
      <vt:lpstr>Artificial Intelligence  vis-à-vis Role of Company Secretary </vt:lpstr>
      <vt:lpstr>Slide 2</vt:lpstr>
      <vt:lpstr>What is Artificial Intelligence ?</vt:lpstr>
      <vt:lpstr>Slide 4</vt:lpstr>
      <vt:lpstr>Where are we today ?</vt:lpstr>
      <vt:lpstr>Slide 6</vt:lpstr>
      <vt:lpstr>Where would we want to be ?</vt:lpstr>
      <vt:lpstr>Slide 8</vt:lpstr>
      <vt:lpstr>Some more examples</vt:lpstr>
      <vt:lpstr>Pros - Cons</vt:lpstr>
      <vt:lpstr>Slide 11</vt:lpstr>
      <vt:lpstr>Human intervention to stay </vt:lpstr>
      <vt:lpstr>CS to continue adding value</vt:lpstr>
      <vt:lpstr>Humble Suggestions</vt:lpstr>
      <vt:lpstr>Slide 15</vt:lpstr>
      <vt:lpstr>Volvo Car – Takes Interview</vt:lpstr>
      <vt:lpstr>Thank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 vis-à-vis Role of Company Secretary</dc:title>
  <dc:creator>Kiran Chitale</dc:creator>
  <cp:lastModifiedBy>e0405</cp:lastModifiedBy>
  <cp:revision>38</cp:revision>
  <dcterms:created xsi:type="dcterms:W3CDTF">2006-08-16T00:00:00Z</dcterms:created>
  <dcterms:modified xsi:type="dcterms:W3CDTF">2019-07-04T16:30:51Z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754cbb2-29ed-4ffe-af90-a08465e0dd2c_Enabled">
    <vt:lpwstr>True</vt:lpwstr>
  </property>
  <property fmtid="{D5CDD505-2E9C-101B-9397-08002B2CF9AE}" pid="3" name="MSIP_Label_c754cbb2-29ed-4ffe-af90-a08465e0dd2c_SiteId">
    <vt:lpwstr>c4b62f1d-01e0-4107-a0cc-5ac886858b23</vt:lpwstr>
  </property>
  <property fmtid="{D5CDD505-2E9C-101B-9397-08002B2CF9AE}" pid="4" name="MSIP_Label_c754cbb2-29ed-4ffe-af90-a08465e0dd2c_Owner">
    <vt:lpwstr>E20017389@client.barclayscorp.com</vt:lpwstr>
  </property>
  <property fmtid="{D5CDD505-2E9C-101B-9397-08002B2CF9AE}" pid="5" name="MSIP_Label_c754cbb2-29ed-4ffe-af90-a08465e0dd2c_SetDate">
    <vt:lpwstr>2019-07-04T06:48:21.8542227Z</vt:lpwstr>
  </property>
  <property fmtid="{D5CDD505-2E9C-101B-9397-08002B2CF9AE}" pid="6" name="MSIP_Label_c754cbb2-29ed-4ffe-af90-a08465e0dd2c_Name">
    <vt:lpwstr>Unrestricted</vt:lpwstr>
  </property>
  <property fmtid="{D5CDD505-2E9C-101B-9397-08002B2CF9AE}" pid="7" name="MSIP_Label_c754cbb2-29ed-4ffe-af90-a08465e0dd2c_Application">
    <vt:lpwstr>Microsoft Azure Information Protection</vt:lpwstr>
  </property>
  <property fmtid="{D5CDD505-2E9C-101B-9397-08002B2CF9AE}" pid="8" name="MSIP_Label_c754cbb2-29ed-4ffe-af90-a08465e0dd2c_Extended_MSFT_Method">
    <vt:lpwstr>Manual</vt:lpwstr>
  </property>
  <property fmtid="{D5CDD505-2E9C-101B-9397-08002B2CF9AE}" pid="9" name="barclaysdc">
    <vt:lpwstr>Unrestricted</vt:lpwstr>
  </property>
  <property fmtid="{D5CDD505-2E9C-101B-9397-08002B2CF9AE}" pid="11" name="_NewReviewCycle">
    <vt:lpwstr/>
  </property>
</Properties>
</file>